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salfetch.app" TargetMode="External"/><Relationship Id="rId4" Type="http://schemas.openxmlformats.org/officeDocument/2006/relationships/hyperlink" Target="https://www.linkedin.com/in/saleh-alharbi-b492aa213/" TargetMode="External"/><Relationship Id="rId5" Type="http://schemas.openxmlformats.org/officeDocument/2006/relationships/hyperlink" Target="mailto:info@salfetch.app" TargetMode="Externa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salfetch.app" TargetMode="External"/><Relationship Id="rId4" Type="http://schemas.openxmlformats.org/officeDocument/2006/relationships/hyperlink" Target="https://www.linkedin.com/in/saleh-alharbi-b492aa213/" TargetMode="External"/><Relationship Id="rId5" Type="http://schemas.openxmlformats.org/officeDocument/2006/relationships/hyperlink" Target="mailto:info@salfetch.app" TargetMode="Externa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24128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3" name="Shape 1"/>
          <p:cNvSpPr/>
          <p:nvPr/>
        </p:nvSpPr>
        <p:spPr>
          <a:xfrm>
            <a:off x="1074420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4" name="Shape 2"/>
          <p:cNvSpPr/>
          <p:nvPr/>
        </p:nvSpPr>
        <p:spPr>
          <a:xfrm>
            <a:off x="1124712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5" name="Shape 3"/>
          <p:cNvSpPr/>
          <p:nvPr/>
        </p:nvSpPr>
        <p:spPr>
          <a:xfrm>
            <a:off x="1024128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6" name="Shape 4"/>
          <p:cNvSpPr/>
          <p:nvPr/>
        </p:nvSpPr>
        <p:spPr>
          <a:xfrm>
            <a:off x="1074420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7" name="Shape 5"/>
          <p:cNvSpPr/>
          <p:nvPr/>
        </p:nvSpPr>
        <p:spPr>
          <a:xfrm>
            <a:off x="1124712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8" name="Shape 6"/>
          <p:cNvSpPr/>
          <p:nvPr/>
        </p:nvSpPr>
        <p:spPr>
          <a:xfrm>
            <a:off x="1024128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9" name="Shape 7"/>
          <p:cNvSpPr/>
          <p:nvPr/>
        </p:nvSpPr>
        <p:spPr>
          <a:xfrm>
            <a:off x="1074420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0" name="Shape 8"/>
          <p:cNvSpPr/>
          <p:nvPr/>
        </p:nvSpPr>
        <p:spPr>
          <a:xfrm>
            <a:off x="1124712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05740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spc="200" kern="0" dirty="0">
                <a:solidFill>
                  <a:srgbClr val="0F172A"/>
                </a:solidFill>
              </a:rPr>
              <a:t>SAL</a:t>
            </a:r>
            <a:pPr indent="0" marL="0">
              <a:buNone/>
            </a:pPr>
            <a:r>
              <a:rPr lang="en-US" sz="6000" b="1" spc="200" kern="0" dirty="0">
                <a:solidFill>
                  <a:srgbClr val="EA580C"/>
                </a:solidFill>
              </a:rPr>
              <a:t>FETCH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658368" y="320040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37373"/>
                </a:solidFill>
              </a:rPr>
              <a:t>Discover · Document · Operate · Upgrade — your entire network estate from one web app.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58368" y="4023360"/>
            <a:ext cx="2377440" cy="365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" y="4206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37373"/>
                </a:solidFill>
              </a:rPr>
              <a:t xml:space="preserve">Developed by </a:t>
            </a:r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</a:rPr>
              <a:t>Saleh Alharbi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8368" y="4617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u="sng" dirty="0">
                <a:solidFill>
                  <a:srgbClr val="EA580C"/>
                </a:solidFill>
                <a:hlinkClick xmlns:r="http://schemas.openxmlformats.org/officeDocument/2006/relationships" r:id="rId5"/>
              </a:rPr>
              <a:t>info@salfetch.app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58368" y="5004000"/>
            <a:ext cx="73152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4040"/>
                </a:solidFill>
              </a:rPr>
              <a:t xml:space="preserve">Website:  </a:t>
            </a:r>
            <a:r>
              <a:rPr lang="en-US" sz="1300" u="sng" dirty="0">
                <a:solidFill>
                  <a:srgbClr val="EA580C"/>
                </a:solidFill>
                <a:hlinkClick r:id="rId3"/>
              </a:rPr>
              <a:t>salfetch.app</a:t>
            </a:r>
            <a:endParaRPr lang="en-US" sz="1300" dirty="0"/>
          </a:p>
        </p:txBody>
      </p:sp>
      <p:sp>
        <p:nvSpPr>
          <p:cNvPr id="17" name="LinkedIn link"/>
          <p:cNvSpPr/>
          <p:nvPr/>
        </p:nvSpPr>
        <p:spPr>
          <a:xfrm>
            <a:off x="658368" y="5390280"/>
            <a:ext cx="73152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4040"/>
                </a:solidFill>
              </a:rPr>
              <a:t xml:space="preserve">LinkedIn:  </a:t>
            </a:r>
            <a:r>
              <a:rPr lang="en-US" sz="1300" u="sng" dirty="0">
                <a:solidFill>
                  <a:srgbClr val="EA580C"/>
                </a:solidFill>
                <a:hlinkClick r:id="rId4"/>
              </a:rPr>
              <a:t>linkedin.com/in/saleh-alharbi-b492aa213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Outputs Built for Everyone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37373"/>
                </a:solidFill>
              </a:rPr>
              <a:t>Each job lands in its own task-named folder, with three layers of detail.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630168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828800"/>
            <a:ext cx="3630168" cy="6400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828800"/>
            <a:ext cx="31729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Excel Workbook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697480"/>
            <a:ext cx="3172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EA580C"/>
                </a:solidFill>
              </a:rPr>
              <a:t>FOR ENGINEERS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3063240"/>
            <a:ext cx="31729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737373"/>
                </a:solidFill>
              </a:rPr>
              <a:t>Full structured data — one sheet per family/protocol, color-coded ok/warn/fail, auto-filtered.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61688" y="1828800"/>
            <a:ext cx="3630168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61688" y="1828800"/>
            <a:ext cx="3630168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1" name="Text 9"/>
          <p:cNvSpPr/>
          <p:nvPr/>
        </p:nvSpPr>
        <p:spPr>
          <a:xfrm>
            <a:off x="4590288" y="1828800"/>
            <a:ext cx="31729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Technical PDF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90288" y="2697480"/>
            <a:ext cx="3172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2410C"/>
                </a:solidFill>
              </a:rPr>
              <a:t>FOR THE RECORD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90288" y="3063240"/>
            <a:ext cx="31729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737373"/>
                </a:solidFill>
              </a:rPr>
              <a:t>A printable, branded snapshot of the same data — easy to archive or attach to a change ticket.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174736" y="1828800"/>
            <a:ext cx="3630168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174736" y="1828800"/>
            <a:ext cx="3630168" cy="6400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6" name="Text 14"/>
          <p:cNvSpPr/>
          <p:nvPr/>
        </p:nvSpPr>
        <p:spPr>
          <a:xfrm>
            <a:off x="8403336" y="1828800"/>
            <a:ext cx="31729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Executive Summary PDF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03336" y="2697480"/>
            <a:ext cx="3172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EA580C"/>
                </a:solidFill>
              </a:rPr>
              <a:t>FOR MANAGEMENT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403336" y="3063240"/>
            <a:ext cx="31729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737373"/>
                </a:solidFill>
              </a:rPr>
              <a:t>Sanitized, plain-language counts and outcomes — no IPs or device internals. Forward as-is.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539496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71717"/>
                </a:solidFill>
              </a:rPr>
              <a:t>Folder layout:  outputs / &lt;Task Name&gt; / &lt;Task&gt;_job_&lt;id&gt; /  →  .xlsx · .pdf · _Executive_Summary.pdf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Built to Be Trusted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2410C"/>
                </a:solidFill>
              </a:rPr>
              <a:t>Technology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52120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FastAPI + Uvicorn — async web framework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SQLModel + SQLite — jobs, users, schedules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Netmiko — multi-vendor SSH / telnet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APScheduler — recurring &amp; scheduled jobs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openpyxl + ReportLab — Excel &amp; PDF output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bcrypt + itsdangerous — auth &amp; sessions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309360" y="12344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Safety &amp; Control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0" y="1691640"/>
            <a:ext cx="52120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Dry-run defaults — changes require explicit Apply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Dangerous EXEC commands blocked by default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Per-user task permissions; admin controls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Upgrades verify image + confirm post-reload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Pending/retry flow instead of false failures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404040"/>
                </a:solidFill>
              </a:rPr>
              <a:t>Full audit log of who ran what, and when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5074920"/>
            <a:ext cx="11064240" cy="1051560"/>
          </a:xfrm>
          <a:prstGeom prst="rect">
            <a:avLst/>
          </a:prstGeom>
          <a:solidFill>
            <a:srgbClr val="171717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5138928"/>
            <a:ext cx="27660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A580C"/>
                </a:solidFill>
              </a:rPr>
              <a:t>16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5687568"/>
            <a:ext cx="2766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Automation tasks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14700" y="5138928"/>
            <a:ext cx="27660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A580C"/>
                </a:solidFill>
              </a:rPr>
              <a:t>4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314700" y="5687568"/>
            <a:ext cx="2766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Platform families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080760" y="5138928"/>
            <a:ext cx="27660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A580C"/>
                </a:solidFill>
              </a:rPr>
              <a:t>3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6080760" y="5687568"/>
            <a:ext cx="2766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Report formats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846820" y="5138928"/>
            <a:ext cx="27660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A580C"/>
                </a:solidFill>
              </a:rPr>
              <a:t>1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8846820" y="5687568"/>
            <a:ext cx="2766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Web app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Tailored to Your Network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37373"/>
                </a:solidFill>
              </a:rPr>
              <a:t>SALFETCH adapts to what you need — you're not locked into the whole platform.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86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783080"/>
            <a:ext cx="5486400" cy="10972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6" name="Shape 4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1945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✓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68680" y="301752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71717"/>
                </a:solidFill>
              </a:rPr>
              <a:t>Pick your tasks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3611880"/>
            <a:ext cx="4892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737373"/>
                </a:solidFill>
              </a:rPr>
              <a:t>Deploy the tasks that fit your operation — discovery only, health monitoring only, or the full lifecycle. You pick the modules; you don't have to take all 16.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484632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b="1" i="1" dirty="0">
                <a:solidFill>
                  <a:srgbClr val="EA580C"/>
                </a:solidFill>
              </a:rPr>
              <a:t>Run only the workflows that matter to your team.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355080" y="1783080"/>
            <a:ext cx="5486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355080" y="1783080"/>
            <a:ext cx="5486400" cy="10972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3" name="Shape 11"/>
          <p:cNvSpPr/>
          <p:nvPr/>
        </p:nvSpPr>
        <p:spPr>
          <a:xfrm>
            <a:off x="6675120" y="219456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4" name="Text 12"/>
          <p:cNvSpPr/>
          <p:nvPr/>
        </p:nvSpPr>
        <p:spPr>
          <a:xfrm>
            <a:off x="6675120" y="21945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+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675120" y="301752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71717"/>
                </a:solidFill>
              </a:rPr>
              <a:t>Design your own task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675120" y="3611880"/>
            <a:ext cx="4892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737373"/>
                </a:solidFill>
              </a:rPr>
              <a:t>Have a workflow that's unique to your environment? SALFETCH is built to be extended — new custom tasks can be designed and added to automate exactly what your network requires.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675120" y="484632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b="1" i="1" dirty="0">
                <a:solidFill>
                  <a:srgbClr val="EA580C"/>
                </a:solidFill>
              </a:rPr>
              <a:t>If you can describe the workflow, SALFETCH can be built to run it.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3" name="Shape 1"/>
          <p:cNvSpPr/>
          <p:nvPr/>
        </p:nvSpPr>
        <p:spPr>
          <a:xfrm>
            <a:off x="114300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4" name="Shape 2"/>
          <p:cNvSpPr/>
          <p:nvPr/>
        </p:nvSpPr>
        <p:spPr>
          <a:xfrm>
            <a:off x="1645920" y="54864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6" name="Shape 4"/>
          <p:cNvSpPr/>
          <p:nvPr/>
        </p:nvSpPr>
        <p:spPr>
          <a:xfrm>
            <a:off x="114300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7" name="Shape 5"/>
          <p:cNvSpPr/>
          <p:nvPr/>
        </p:nvSpPr>
        <p:spPr>
          <a:xfrm>
            <a:off x="1645920" y="105156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8" name="Shape 6"/>
          <p:cNvSpPr/>
          <p:nvPr/>
        </p:nvSpPr>
        <p:spPr>
          <a:xfrm>
            <a:off x="64008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0" name="Shape 8"/>
          <p:cNvSpPr/>
          <p:nvPr/>
        </p:nvSpPr>
        <p:spPr>
          <a:xfrm>
            <a:off x="1645920" y="1554480"/>
            <a:ext cx="146304" cy="146304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1031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737373"/>
                </a:solidFill>
              </a:rPr>
              <a:t>From hours of CLI work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40080" y="26974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71717"/>
                </a:solidFill>
              </a:rPr>
              <a:t>to minutes — fleet-wide.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58368" y="3657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A580C"/>
                </a:solidFill>
              </a:rPr>
              <a:t>Built around your needs — choose the tasks that fit, or have new ones designed for your network.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58368" y="4297680"/>
            <a:ext cx="2377440" cy="365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5" name="Text 13"/>
          <p:cNvSpPr/>
          <p:nvPr/>
        </p:nvSpPr>
        <p:spPr>
          <a:xfrm>
            <a:off x="658368" y="44805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</a:rPr>
              <a:t>SAL</a:t>
            </a:r>
            <a:pPr indent="0" marL="0">
              <a:buNone/>
            </a:pPr>
            <a:r>
              <a:rPr lang="en-US" sz="2200" b="1" dirty="0">
                <a:solidFill>
                  <a:srgbClr val="EA580C"/>
                </a:solidFill>
              </a:rPr>
              <a:t>FETCH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58368" y="50292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37373"/>
                </a:solidFill>
              </a:rPr>
              <a:t xml:space="preserve">Developed by </a:t>
            </a:r>
            <a:pPr indent="0" marL="0">
              <a:buNone/>
            </a:pPr>
            <a:r>
              <a:rPr lang="en-US" sz="1600" b="1" dirty="0">
                <a:solidFill>
                  <a:srgbClr val="171717"/>
                </a:solidFill>
              </a:rPr>
              <a:t>Saleh Alharbi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8368" y="54406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u="sng" dirty="0">
                <a:solidFill>
                  <a:srgbClr val="EA580C"/>
                </a:solidFill>
                <a:hlinkClick xmlns:r="http://schemas.openxmlformats.org/officeDocument/2006/relationships" r:id="rId5"/>
              </a:rPr>
              <a:t>info@salfetch.app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58368" y="5807000"/>
            <a:ext cx="100584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4040"/>
                </a:solidFill>
              </a:rPr>
              <a:t xml:space="preserve">Website:  </a:t>
            </a:r>
            <a:r>
              <a:rPr lang="en-US" sz="1300" u="sng" dirty="0">
                <a:solidFill>
                  <a:srgbClr val="EA580C"/>
                </a:solidFill>
                <a:hlinkClick r:id="rId3"/>
              </a:rPr>
              <a:t>salfetch.app</a:t>
            </a:r>
            <a:endParaRPr lang="en-US" sz="1300" dirty="0"/>
          </a:p>
        </p:txBody>
      </p:sp>
      <p:sp>
        <p:nvSpPr>
          <p:cNvPr id="19" name="LinkedIn link"/>
          <p:cNvSpPr/>
          <p:nvPr/>
        </p:nvSpPr>
        <p:spPr>
          <a:xfrm>
            <a:off x="658368" y="6193280"/>
            <a:ext cx="100584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04040"/>
                </a:solidFill>
              </a:rPr>
              <a:t xml:space="preserve">LinkedIn:  </a:t>
            </a:r>
            <a:r>
              <a:rPr lang="en-US" sz="1300" u="sng" dirty="0">
                <a:solidFill>
                  <a:srgbClr val="EA580C"/>
                </a:solidFill>
                <a:hlinkClick r:id="rId4"/>
              </a:rPr>
              <a:t>linkedin.com/in/saleh-alharbi-b492aa213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What is SALFETCH?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6583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404040"/>
                </a:solidFill>
              </a:rPr>
              <a:t>A self-hosted web application that automates day-to-day network operations across a whole fleet — replacing repetitive, device-by-device CLI work with parallelized tasks and clean reports.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2468880"/>
            <a:ext cx="5440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2468880"/>
            <a:ext cx="82296" cy="169164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670048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717"/>
                </a:solidFill>
              </a:rPr>
              <a:t>Parallel by design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315468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737373"/>
                </a:solidFill>
              </a:rPr>
              <a:t>Runs a task across hundreds of devices at once using worker pools — not one SSH session at a time.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309360" y="2468880"/>
            <a:ext cx="5440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309360" y="2468880"/>
            <a:ext cx="82296" cy="169164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670048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717"/>
                </a:solidFill>
              </a:rPr>
              <a:t>Multi-platform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583680" y="315468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737373"/>
                </a:solidFill>
              </a:rPr>
              <a:t>Auto-detects IOS, IOS-XE, NX-OS, and IOS XR and uses the right commands and workflow per platform.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48640" y="4480560"/>
            <a:ext cx="5440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4480560"/>
            <a:ext cx="82296" cy="169164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4681728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717"/>
                </a:solidFill>
              </a:rPr>
              <a:t>Report-first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22960" y="516636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737373"/>
                </a:solidFill>
              </a:rPr>
              <a:t>Every task produces an Excel workbook, a technical PDF, and a sanitized executive summary PDF.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309360" y="4480560"/>
            <a:ext cx="5440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309360" y="4480560"/>
            <a:ext cx="82296" cy="169164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0" y="4681728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717"/>
                </a:solidFill>
              </a:rPr>
              <a:t>Operator-friendly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583680" y="516636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737373"/>
                </a:solidFill>
              </a:rPr>
              <a:t>Browser UI with task groups, live job logs, scheduling, and email alerts — no scripting needed to run.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End-to-End Architecture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37373"/>
                </a:solidFill>
              </a:rPr>
              <a:t>How a request flows from the browser to your network gear and back as reports.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731520" y="1691640"/>
            <a:ext cx="10698480" cy="768096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691640"/>
            <a:ext cx="2468880" cy="76809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91640"/>
            <a:ext cx="2286000" cy="768096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Web UI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429000" y="1691640"/>
            <a:ext cx="78638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71717"/>
                </a:solidFill>
              </a:rPr>
              <a:t>FastAPI + Jinja templates. Task groups, forms, live job log, scheduling, account &amp; theme.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989320" y="2478024"/>
            <a:ext cx="164592" cy="128016"/>
          </a:xfrm>
          <a:prstGeom prst="ellipse">
            <a:avLst/>
          </a:prstGeom>
          <a:solidFill>
            <a:srgbClr val="737373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0" y="2606040"/>
            <a:ext cx="10698480" cy="768096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2606040"/>
            <a:ext cx="2468880" cy="76809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606040"/>
            <a:ext cx="2286000" cy="768096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Job Runner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429000" y="2606040"/>
            <a:ext cx="78638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71717"/>
                </a:solidFill>
              </a:rPr>
              <a:t>Each job runs in its own thread. Worker pools fan out to many devices in parallel.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989320" y="3392424"/>
            <a:ext cx="164592" cy="128016"/>
          </a:xfrm>
          <a:prstGeom prst="ellipse">
            <a:avLst/>
          </a:prstGeom>
          <a:solidFill>
            <a:srgbClr val="737373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3520440"/>
            <a:ext cx="10698480" cy="768096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1520" y="3520440"/>
            <a:ext cx="2468880" cy="76809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3520440"/>
            <a:ext cx="2286000" cy="768096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Task Modules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429000" y="3520440"/>
            <a:ext cx="78638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71717"/>
                </a:solidFill>
              </a:rPr>
              <a:t>16 independent tasks. Each declares its inputs and a run() entrypoint via the task registry.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5989320" y="4306824"/>
            <a:ext cx="164592" cy="128016"/>
          </a:xfrm>
          <a:prstGeom prst="ellipse">
            <a:avLst/>
          </a:prstGeom>
          <a:solidFill>
            <a:srgbClr val="737373"/>
          </a:solidFill>
          <a:ln/>
        </p:spPr>
      </p:sp>
      <p:sp>
        <p:nvSpPr>
          <p:cNvPr id="19" name="Shape 17"/>
          <p:cNvSpPr/>
          <p:nvPr/>
        </p:nvSpPr>
        <p:spPr>
          <a:xfrm>
            <a:off x="731520" y="4434840"/>
            <a:ext cx="10698480" cy="768096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31520" y="4434840"/>
            <a:ext cx="2468880" cy="76809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4434840"/>
            <a:ext cx="2286000" cy="768096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Device Layer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429000" y="4434840"/>
            <a:ext cx="78638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71717"/>
                </a:solidFill>
              </a:rPr>
              <a:t>Netmiko over SSH / telnet. Per-platform command profiles for IOS · IOS-XE · NX-OS · XR.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5989320" y="5221224"/>
            <a:ext cx="164592" cy="128016"/>
          </a:xfrm>
          <a:prstGeom prst="ellipse">
            <a:avLst/>
          </a:prstGeom>
          <a:solidFill>
            <a:srgbClr val="737373"/>
          </a:solidFill>
          <a:ln/>
        </p:spPr>
      </p:sp>
      <p:sp>
        <p:nvSpPr>
          <p:cNvPr id="24" name="Shape 22"/>
          <p:cNvSpPr/>
          <p:nvPr/>
        </p:nvSpPr>
        <p:spPr>
          <a:xfrm>
            <a:off x="731520" y="5349240"/>
            <a:ext cx="10698480" cy="768096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1520" y="5349240"/>
            <a:ext cx="2468880" cy="76809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" y="5349240"/>
            <a:ext cx="2286000" cy="768096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Outputs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429000" y="5349240"/>
            <a:ext cx="786384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71717"/>
                </a:solidFill>
              </a:rPr>
              <a:t>openpyxl Excel + ReportLab PDF + executive summary. SQLite stores jobs, users, schedules.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16 Tasks, Four Workflows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37373"/>
                </a:solidFill>
              </a:rPr>
              <a:t>Tasks are organized by where they sit in the network lifecycle.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4068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645920"/>
            <a:ext cx="5440680" cy="50292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45920"/>
            <a:ext cx="4892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Discovery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74920" y="164592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4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304288"/>
            <a:ext cx="4892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Network Infrastructure Discovery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Inventory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Reachability Check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Topology Discovery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309360" y="1645920"/>
            <a:ext cx="544068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09360" y="1645920"/>
            <a:ext cx="5440680" cy="50292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6583680" y="1645920"/>
            <a:ext cx="4892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Information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0835640" y="164592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5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629400" y="2304288"/>
            <a:ext cx="4892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Fetch Version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Interface Description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Routing Health Check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Device Health Check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VLAN Availability Check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48640" y="4160520"/>
            <a:ext cx="544068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4160520"/>
            <a:ext cx="5440680" cy="50292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60520"/>
            <a:ext cx="4892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Operations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5074920" y="416052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5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68680" y="4818888"/>
            <a:ext cx="4892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Configuration Backup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Push Commands (Fast)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Push Commands (Sequential)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Routing Notifications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Circuits Monitoring Dashboard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309360" y="4160520"/>
            <a:ext cx="544068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2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309360" y="4160520"/>
            <a:ext cx="5440680" cy="50292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1" name="Text 19"/>
          <p:cNvSpPr/>
          <p:nvPr/>
        </p:nvSpPr>
        <p:spPr>
          <a:xfrm>
            <a:off x="6583680" y="4160520"/>
            <a:ext cx="4892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Lifecycle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0835640" y="416052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2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629400" y="4818888"/>
            <a:ext cx="4892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Transfer Image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04040"/>
                </a:solidFill>
              </a:rPr>
              <a:t>Upgrade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143000" cy="310896"/>
          </a:xfrm>
          <a:prstGeom prst="roundRect">
            <a:avLst>
              <a:gd name="adj" fmla="val 50000"/>
            </a:avLst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DISCOVERY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71717"/>
                </a:solidFill>
              </a:rPr>
              <a:t>Discovery Tasks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94411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82296" cy="94411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89280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Network Infrastructure Discovery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343400" y="189280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Scan CIDRs / ranges / IPs. Two-phase: fast TCP probe, then SSH/telnet classification with multiple credentials. Sorts devices into one Excel sheet per platform family.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891790"/>
            <a:ext cx="11064240" cy="94411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891790"/>
            <a:ext cx="82296" cy="94411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00151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Inventory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343400" y="300151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Hardware inventory per stack member: hostname, version, model, serial, license tier — one row per member, PSUs/fans filtered out.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4000500"/>
            <a:ext cx="11064240" cy="94411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000500"/>
            <a:ext cx="82296" cy="94411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11022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Reachability Check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343400" y="411022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Parallel ICMP ping sweep across a device list, exported as a color-coded Excel report.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109210"/>
            <a:ext cx="11064240" cy="94411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5109210"/>
            <a:ext cx="82296" cy="94411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521893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Topology Discovery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343400" y="521893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Walks CDP + LLDP neighbor tables and builds a normalized Excel topology plus an SVG diagram that scales in any browser.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143000" cy="310896"/>
          </a:xfrm>
          <a:prstGeom prst="roundRect">
            <a:avLst>
              <a:gd name="adj" fmla="val 50000"/>
            </a:avLst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INFORMATION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71717"/>
                </a:solidFill>
              </a:rPr>
              <a:t>Information Tasks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722376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82296" cy="7223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892808"/>
            <a:ext cx="33832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Fetch Version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343400" y="1892808"/>
            <a:ext cx="713232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Reads show version across a list and reports only devices matching the golden/cleared versions you specify.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670048"/>
            <a:ext cx="11064240" cy="722376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670048"/>
            <a:ext cx="82296" cy="7223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779776"/>
            <a:ext cx="33832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Interface Description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343400" y="2779776"/>
            <a:ext cx="713232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Auto-sets interface descriptions from CDP/LLDP neighbor data. Dry-run by default; IP phones skipped.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557016"/>
            <a:ext cx="11064240" cy="722376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3557016"/>
            <a:ext cx="82296" cy="7223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666744"/>
            <a:ext cx="33832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Routing Health Check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343400" y="3666744"/>
            <a:ext cx="713232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Gathers neighbor state for every dynamic protocol (BGP, OSPF/OSPFv3, EIGRP, IS-IS, RIP, PIM). Catches flush-on-down neighbors via syslog. Color-coded Excel + PDF + executive summary.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443984"/>
            <a:ext cx="11064240" cy="722376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4443984"/>
            <a:ext cx="82296" cy="7223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4553712"/>
            <a:ext cx="33832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Device Health Check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343400" y="4553712"/>
            <a:ext cx="713232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Snapshots CPU, memory, temperature, power, fans, storage, interface errors, stack state, and recent critical syslog. Lite / Standard / Full depth.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5330952"/>
            <a:ext cx="11064240" cy="722376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48640" y="5330952"/>
            <a:ext cx="82296" cy="722376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3" name="Text 21"/>
          <p:cNvSpPr/>
          <p:nvPr/>
        </p:nvSpPr>
        <p:spPr>
          <a:xfrm>
            <a:off x="822960" y="5440680"/>
            <a:ext cx="338328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VLAN Availability Check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343400" y="5440680"/>
            <a:ext cx="713232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Sweeps switches for a chosen VLAN ID before fleet-wide deployment — reports where it already exists and whether it's in use, so you proceed or pick another.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143000" cy="310896"/>
          </a:xfrm>
          <a:prstGeom prst="roundRect">
            <a:avLst>
              <a:gd name="adj" fmla="val 50000"/>
            </a:avLst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OPERATIONS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71717"/>
                </a:solidFill>
              </a:rPr>
              <a:t>Operations Tasks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8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82296" cy="8200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89280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Configuration Backup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343400" y="189280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Auto-detects platform and saves running-config from every device into a downloadable zip.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703080"/>
            <a:ext cx="11064240" cy="8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703080"/>
            <a:ext cx="82296" cy="8200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81280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Push Commands (Fast)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343400" y="281280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Pushes mixed show + config commands to many devices in parallel. Smart-routes show vs config; blocks dangerous EXEC by default.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623080"/>
            <a:ext cx="11064240" cy="8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3623080"/>
            <a:ext cx="82296" cy="8200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73280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Push Commands (Sequential)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343400" y="373280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One-by-one variant for devices sensitive to many concurrent SSH sessions.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543080"/>
            <a:ext cx="11064240" cy="8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4543080"/>
            <a:ext cx="82296" cy="8200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4652808"/>
            <a:ext cx="338328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Routing Notifications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343400" y="4652808"/>
            <a:ext cx="7132320" cy="761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Continuous monitor: polls on an interval and emails when any selected protocol's neighbor state transitions UP/DOWN.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5463080"/>
            <a:ext cx="11064240" cy="8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48640" y="5463080"/>
            <a:ext cx="82296" cy="82000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555657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Circuits Monitoring Dashboard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343400" y="555657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Live NOC dashboard (no email): one status tile per device; click any tile for a tree of each protocol's neighbors and state.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143000" cy="310896"/>
          </a:xfrm>
          <a:prstGeom prst="roundRect">
            <a:avLst>
              <a:gd name="adj" fmla="val 50000"/>
            </a:avLst>
          </a:prstGeom>
          <a:solidFill>
            <a:srgbClr val="EA580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LIFECYCLE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71717"/>
                </a:solidFill>
              </a:rPr>
              <a:t>Lifecycle Tasks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205282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82296" cy="205282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892808"/>
            <a:ext cx="3383280" cy="1869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Transfer Image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343400" y="1892808"/>
            <a:ext cx="7132320" cy="1869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SCP over SSH (IOS / IOS-XE) with storage auto-detect. High-speed AES-GCM with fallback. Stack-aware fan-out to all members.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4000500"/>
            <a:ext cx="11064240" cy="205282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4000500"/>
            <a:ext cx="82296" cy="205282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4110228"/>
            <a:ext cx="3383280" cy="1869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71717"/>
                </a:solidFill>
              </a:rPr>
              <a:t>Upgrade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343400" y="4110228"/>
            <a:ext cx="7132320" cy="18699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00" dirty="0">
                <a:solidFill>
                  <a:srgbClr val="737373"/>
                </a:solidFill>
              </a:rPr>
              <a:t>Full IOS / IOS-XE upgrade. Free-space cleanup, image verification, post-reload version confirmation, and a pending/retry flow for slow-booting devices.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EE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71717"/>
                </a:solidFill>
              </a:rPr>
              <a:t>A Job, End to End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37373"/>
                </a:solidFill>
              </a:rPr>
              <a:t>What happens between clicking Run and downloading the report.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11580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6" name="Text 4"/>
          <p:cNvSpPr/>
          <p:nvPr/>
        </p:nvSpPr>
        <p:spPr>
          <a:xfrm>
            <a:off x="1211580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49808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Select &amp; fill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49808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Pick a task, enter targets and credentials, set options.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404872" y="2011680"/>
            <a:ext cx="155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37373"/>
                </a:solidFill>
              </a:rPr>
              <a:t>›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2487168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058668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2" name="Text 10"/>
          <p:cNvSpPr/>
          <p:nvPr/>
        </p:nvSpPr>
        <p:spPr>
          <a:xfrm>
            <a:off x="3058668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2596896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Fan out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96896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Runner spawns a thread; worker pool connects to all devices in parallel.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251960" y="2011680"/>
            <a:ext cx="155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37373"/>
                </a:solidFill>
              </a:rPr>
              <a:t>›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4334256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905756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8" name="Text 16"/>
          <p:cNvSpPr/>
          <p:nvPr/>
        </p:nvSpPr>
        <p:spPr>
          <a:xfrm>
            <a:off x="4905756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4443984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Execute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443984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Per-platform commands run; live log streams rows to the browser.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099048" y="2011680"/>
            <a:ext cx="155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37373"/>
                </a:solidFill>
              </a:rPr>
              <a:t>›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181344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752844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24" name="Text 22"/>
          <p:cNvSpPr/>
          <p:nvPr/>
        </p:nvSpPr>
        <p:spPr>
          <a:xfrm>
            <a:off x="6752844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291072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Verify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291072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Results classified ok / warn / fail (upgrades re-check after reload).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946136" y="2011680"/>
            <a:ext cx="155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37373"/>
                </a:solidFill>
              </a:rPr>
              <a:t>›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8028432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599932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30" name="Text 28"/>
          <p:cNvSpPr/>
          <p:nvPr/>
        </p:nvSpPr>
        <p:spPr>
          <a:xfrm>
            <a:off x="8599932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5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8138160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Report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138160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Excel + technical PDF + executive PDF written to a per-job folder.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93224" y="2011680"/>
            <a:ext cx="1554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37373"/>
                </a:solidFill>
              </a:rPr>
              <a:t>›</a:t>
            </a:r>
            <a:endParaRPr lang="en-US" sz="2000" dirty="0"/>
          </a:p>
        </p:txBody>
      </p:sp>
      <p:sp>
        <p:nvSpPr>
          <p:cNvPr id="34" name="Shape 32"/>
          <p:cNvSpPr/>
          <p:nvPr/>
        </p:nvSpPr>
        <p:spPr>
          <a:xfrm>
            <a:off x="9875520" y="2011680"/>
            <a:ext cx="1783080" cy="292608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5E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447020" y="2286000"/>
            <a:ext cx="640080" cy="64008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36" name="Text 34"/>
          <p:cNvSpPr/>
          <p:nvPr/>
        </p:nvSpPr>
        <p:spPr>
          <a:xfrm>
            <a:off x="10447020" y="22860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6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9985248" y="3108960"/>
            <a:ext cx="1563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1717"/>
                </a:solidFill>
              </a:rPr>
              <a:t>Deliver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9985248" y="3611880"/>
            <a:ext cx="15636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737373"/>
                </a:solidFill>
              </a:rPr>
              <a:t>Download from the UI or receive an automatic email summary.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F172A"/>
                </a:solidFill>
              </a:rPr>
              <a:t>SAL</a:t>
            </a:r>
            <a:pPr algn="l"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FETCH</a:t>
            </a:r>
            <a:pPr algn="l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 xml:space="preserve">  ·  Developed by Saleh Alharbi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136873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37373"/>
                </a:solidFill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SALFETCH</dc:title>
  <dc:subject>PptxGenJS Presentation</dc:subject>
  <dc:creator>Saleh Alharbi</dc:creator>
  <cp:lastModifiedBy>Saleh Alharbi</cp:lastModifiedBy>
  <cp:revision>1</cp:revision>
  <dcterms:created xsi:type="dcterms:W3CDTF">2026-06-03T15:48:59Z</dcterms:created>
  <dcterms:modified xsi:type="dcterms:W3CDTF">2026-06-03T15:48:59Z</dcterms:modified>
</cp:coreProperties>
</file>